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1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8" r:id="rId3"/>
    <p:sldId id="267" r:id="rId4"/>
    <p:sldId id="257" r:id="rId5"/>
    <p:sldId id="262" r:id="rId6"/>
    <p:sldId id="270" r:id="rId7"/>
    <p:sldId id="268" r:id="rId8"/>
    <p:sldId id="260" r:id="rId9"/>
    <p:sldId id="281" r:id="rId10"/>
    <p:sldId id="283" r:id="rId11"/>
    <p:sldId id="279" r:id="rId12"/>
    <p:sldId id="265" r:id="rId13"/>
    <p:sldId id="277" r:id="rId14"/>
    <p:sldId id="276" r:id="rId15"/>
    <p:sldId id="266" r:id="rId16"/>
    <p:sldId id="285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49"/>
    <p:restoredTop sz="94720"/>
  </p:normalViewPr>
  <p:slideViewPr>
    <p:cSldViewPr snapToGrid="0" snapToObjects="1">
      <p:cViewPr varScale="1">
        <p:scale>
          <a:sx n="57" d="100"/>
          <a:sy n="57" d="100"/>
        </p:scale>
        <p:origin x="280" y="3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4E766-482D-43F3-922F-3E8A57F627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C0A3C5D-23E3-4BD1-9226-638EF129608B}">
      <dgm:prSet/>
      <dgm:spPr/>
      <dgm:t>
        <a:bodyPr/>
        <a:lstStyle/>
        <a:p>
          <a:r>
            <a:rPr lang="en-US" dirty="0"/>
            <a:t>Data Overview</a:t>
          </a:r>
        </a:p>
      </dgm:t>
    </dgm:pt>
    <dgm:pt modelId="{2E3609E6-EF23-440D-8DB6-23ACF6C02D9F}" type="parTrans" cxnId="{689C29C5-F05F-475D-AF9D-C72D9CD7B71F}">
      <dgm:prSet/>
      <dgm:spPr/>
      <dgm:t>
        <a:bodyPr/>
        <a:lstStyle/>
        <a:p>
          <a:endParaRPr lang="en-US"/>
        </a:p>
      </dgm:t>
    </dgm:pt>
    <dgm:pt modelId="{64BB969D-8BEF-4486-8F28-08472B4B2775}" type="sibTrans" cxnId="{689C29C5-F05F-475D-AF9D-C72D9CD7B71F}">
      <dgm:prSet/>
      <dgm:spPr/>
      <dgm:t>
        <a:bodyPr/>
        <a:lstStyle/>
        <a:p>
          <a:endParaRPr lang="en-US"/>
        </a:p>
      </dgm:t>
    </dgm:pt>
    <dgm:pt modelId="{C894D52B-F56D-48E9-B5CA-61A5F8DB22A9}">
      <dgm:prSet/>
      <dgm:spPr/>
      <dgm:t>
        <a:bodyPr/>
        <a:lstStyle/>
        <a:p>
          <a:r>
            <a:rPr lang="en-US" dirty="0"/>
            <a:t>Text Data</a:t>
          </a:r>
        </a:p>
        <a:p>
          <a:r>
            <a:rPr lang="en-US" dirty="0"/>
            <a:t>Processing</a:t>
          </a:r>
        </a:p>
      </dgm:t>
    </dgm:pt>
    <dgm:pt modelId="{B3C93055-AF14-49D2-B957-99414882EE4B}" type="parTrans" cxnId="{A6BDF8F1-779E-4F59-9426-3841BDF0CC56}">
      <dgm:prSet/>
      <dgm:spPr/>
      <dgm:t>
        <a:bodyPr/>
        <a:lstStyle/>
        <a:p>
          <a:endParaRPr lang="en-US"/>
        </a:p>
      </dgm:t>
    </dgm:pt>
    <dgm:pt modelId="{2AA70A39-8758-4484-8B56-4D1199390B72}" type="sibTrans" cxnId="{A6BDF8F1-779E-4F59-9426-3841BDF0CC56}">
      <dgm:prSet/>
      <dgm:spPr/>
      <dgm:t>
        <a:bodyPr/>
        <a:lstStyle/>
        <a:p>
          <a:endParaRPr lang="en-US"/>
        </a:p>
      </dgm:t>
    </dgm:pt>
    <dgm:pt modelId="{1424E5FE-160C-4E9C-BD0E-C426AC612B7D}">
      <dgm:prSet/>
      <dgm:spPr/>
      <dgm:t>
        <a:bodyPr/>
        <a:lstStyle/>
        <a:p>
          <a:r>
            <a:rPr lang="en-US" dirty="0"/>
            <a:t>Findings</a:t>
          </a:r>
        </a:p>
      </dgm:t>
    </dgm:pt>
    <dgm:pt modelId="{BA55ED13-9DBD-40DB-BA36-65B04A36325E}" type="parTrans" cxnId="{C515F930-D75A-417D-A8A0-076ED3D049B5}">
      <dgm:prSet/>
      <dgm:spPr/>
      <dgm:t>
        <a:bodyPr/>
        <a:lstStyle/>
        <a:p>
          <a:endParaRPr lang="en-US"/>
        </a:p>
      </dgm:t>
    </dgm:pt>
    <dgm:pt modelId="{4AE124EE-399D-4AFB-9C8C-C88D769B9BF8}" type="sibTrans" cxnId="{C515F930-D75A-417D-A8A0-076ED3D049B5}">
      <dgm:prSet/>
      <dgm:spPr/>
      <dgm:t>
        <a:bodyPr/>
        <a:lstStyle/>
        <a:p>
          <a:endParaRPr lang="en-US"/>
        </a:p>
      </dgm:t>
    </dgm:pt>
    <dgm:pt modelId="{AEE704EE-914C-4BE5-8730-1563A5817B57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F89F1250-43A3-443E-BF69-08C41A70DD3B}" type="parTrans" cxnId="{43B950CA-EEE8-4353-95DE-A5956DDE8385}">
      <dgm:prSet/>
      <dgm:spPr/>
      <dgm:t>
        <a:bodyPr/>
        <a:lstStyle/>
        <a:p>
          <a:endParaRPr lang="en-US"/>
        </a:p>
      </dgm:t>
    </dgm:pt>
    <dgm:pt modelId="{E3199717-25E8-4554-90EE-66E11AD990A6}" type="sibTrans" cxnId="{43B950CA-EEE8-4353-95DE-A5956DDE8385}">
      <dgm:prSet/>
      <dgm:spPr/>
      <dgm:t>
        <a:bodyPr/>
        <a:lstStyle/>
        <a:p>
          <a:endParaRPr lang="en-US"/>
        </a:p>
      </dgm:t>
    </dgm:pt>
    <dgm:pt modelId="{F457D435-EB21-432E-B907-93821BD6859C}" type="pres">
      <dgm:prSet presAssocID="{5C94E766-482D-43F3-922F-3E8A57F62702}" presName="root" presStyleCnt="0">
        <dgm:presLayoutVars>
          <dgm:dir/>
          <dgm:resizeHandles val="exact"/>
        </dgm:presLayoutVars>
      </dgm:prSet>
      <dgm:spPr/>
    </dgm:pt>
    <dgm:pt modelId="{736654B0-D366-4A37-A3AB-1FE89D2F8B15}" type="pres">
      <dgm:prSet presAssocID="{FC0A3C5D-23E3-4BD1-9226-638EF129608B}" presName="compNode" presStyleCnt="0"/>
      <dgm:spPr/>
    </dgm:pt>
    <dgm:pt modelId="{D92C1DA0-84DC-42BD-84AC-F3623C9D05A5}" type="pres">
      <dgm:prSet presAssocID="{FC0A3C5D-23E3-4BD1-9226-638EF12960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F6EA81-E90B-42A3-8BBA-BDFAB0366B01}" type="pres">
      <dgm:prSet presAssocID="{FC0A3C5D-23E3-4BD1-9226-638EF129608B}" presName="spaceRect" presStyleCnt="0"/>
      <dgm:spPr/>
    </dgm:pt>
    <dgm:pt modelId="{182E4BA3-E16D-45D2-BE24-35B5E61253E6}" type="pres">
      <dgm:prSet presAssocID="{FC0A3C5D-23E3-4BD1-9226-638EF129608B}" presName="textRect" presStyleLbl="revTx" presStyleIdx="0" presStyleCnt="4">
        <dgm:presLayoutVars>
          <dgm:chMax val="1"/>
          <dgm:chPref val="1"/>
        </dgm:presLayoutVars>
      </dgm:prSet>
      <dgm:spPr/>
    </dgm:pt>
    <dgm:pt modelId="{C77BFA26-DCDC-417B-BA30-37E5451B4794}" type="pres">
      <dgm:prSet presAssocID="{64BB969D-8BEF-4486-8F28-08472B4B2775}" presName="sibTrans" presStyleCnt="0"/>
      <dgm:spPr/>
    </dgm:pt>
    <dgm:pt modelId="{A836DAAA-0043-4A31-9B02-4EB53120CEB9}" type="pres">
      <dgm:prSet presAssocID="{C894D52B-F56D-48E9-B5CA-61A5F8DB22A9}" presName="compNode" presStyleCnt="0"/>
      <dgm:spPr/>
    </dgm:pt>
    <dgm:pt modelId="{BE4B7195-44A2-4AB7-978A-D13599DF7E58}" type="pres">
      <dgm:prSet presAssocID="{C894D52B-F56D-48E9-B5CA-61A5F8DB22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30BAB1-64D2-45A4-B85E-8864441F6E02}" type="pres">
      <dgm:prSet presAssocID="{C894D52B-F56D-48E9-B5CA-61A5F8DB22A9}" presName="spaceRect" presStyleCnt="0"/>
      <dgm:spPr/>
    </dgm:pt>
    <dgm:pt modelId="{41BC3639-CEF4-416D-8D63-364FBF2C9C85}" type="pres">
      <dgm:prSet presAssocID="{C894D52B-F56D-48E9-B5CA-61A5F8DB22A9}" presName="textRect" presStyleLbl="revTx" presStyleIdx="1" presStyleCnt="4">
        <dgm:presLayoutVars>
          <dgm:chMax val="1"/>
          <dgm:chPref val="1"/>
        </dgm:presLayoutVars>
      </dgm:prSet>
      <dgm:spPr/>
    </dgm:pt>
    <dgm:pt modelId="{14DD2933-B7DB-4228-A05C-BCABB2D3E5A0}" type="pres">
      <dgm:prSet presAssocID="{2AA70A39-8758-4484-8B56-4D1199390B72}" presName="sibTrans" presStyleCnt="0"/>
      <dgm:spPr/>
    </dgm:pt>
    <dgm:pt modelId="{C5AAEDFD-8479-47AC-8C8E-E928240B9726}" type="pres">
      <dgm:prSet presAssocID="{1424E5FE-160C-4E9C-BD0E-C426AC612B7D}" presName="compNode" presStyleCnt="0"/>
      <dgm:spPr/>
    </dgm:pt>
    <dgm:pt modelId="{4078C719-3345-4B4A-8E0E-396D44E6B83C}" type="pres">
      <dgm:prSet presAssocID="{1424E5FE-160C-4E9C-BD0E-C426AC612B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749024F-BAFF-49AF-BDA2-5BB3DA4FA620}" type="pres">
      <dgm:prSet presAssocID="{1424E5FE-160C-4E9C-BD0E-C426AC612B7D}" presName="spaceRect" presStyleCnt="0"/>
      <dgm:spPr/>
    </dgm:pt>
    <dgm:pt modelId="{929B3185-D0B5-4C00-8F33-F8D8B3AB848E}" type="pres">
      <dgm:prSet presAssocID="{1424E5FE-160C-4E9C-BD0E-C426AC612B7D}" presName="textRect" presStyleLbl="revTx" presStyleIdx="2" presStyleCnt="4">
        <dgm:presLayoutVars>
          <dgm:chMax val="1"/>
          <dgm:chPref val="1"/>
        </dgm:presLayoutVars>
      </dgm:prSet>
      <dgm:spPr/>
    </dgm:pt>
    <dgm:pt modelId="{94D334C3-54CC-46B0-AC95-3E2684AF224B}" type="pres">
      <dgm:prSet presAssocID="{4AE124EE-399D-4AFB-9C8C-C88D769B9BF8}" presName="sibTrans" presStyleCnt="0"/>
      <dgm:spPr/>
    </dgm:pt>
    <dgm:pt modelId="{5F924B82-5B06-475B-B8AC-891293225602}" type="pres">
      <dgm:prSet presAssocID="{AEE704EE-914C-4BE5-8730-1563A5817B57}" presName="compNode" presStyleCnt="0"/>
      <dgm:spPr/>
    </dgm:pt>
    <dgm:pt modelId="{9E279BB6-06DE-4FA6-9295-EBB3D4EEF378}" type="pres">
      <dgm:prSet presAssocID="{AEE704EE-914C-4BE5-8730-1563A5817B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EDE12C1-320C-4800-ABF4-AF9187F9CEDE}" type="pres">
      <dgm:prSet presAssocID="{AEE704EE-914C-4BE5-8730-1563A5817B57}" presName="spaceRect" presStyleCnt="0"/>
      <dgm:spPr/>
    </dgm:pt>
    <dgm:pt modelId="{6849B29A-3853-4F20-A048-104CF42681B7}" type="pres">
      <dgm:prSet presAssocID="{AEE704EE-914C-4BE5-8730-1563A5817B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890829-9770-47DC-BD1F-24BC979BD18F}" type="presOf" srcId="{AEE704EE-914C-4BE5-8730-1563A5817B57}" destId="{6849B29A-3853-4F20-A048-104CF42681B7}" srcOrd="0" destOrd="0" presId="urn:microsoft.com/office/officeart/2018/2/layout/IconLabelList"/>
    <dgm:cxn modelId="{F153FB2C-1F76-410D-BD99-DD51980B32C1}" type="presOf" srcId="{5C94E766-482D-43F3-922F-3E8A57F62702}" destId="{F457D435-EB21-432E-B907-93821BD6859C}" srcOrd="0" destOrd="0" presId="urn:microsoft.com/office/officeart/2018/2/layout/IconLabelList"/>
    <dgm:cxn modelId="{C515F930-D75A-417D-A8A0-076ED3D049B5}" srcId="{5C94E766-482D-43F3-922F-3E8A57F62702}" destId="{1424E5FE-160C-4E9C-BD0E-C426AC612B7D}" srcOrd="2" destOrd="0" parTransId="{BA55ED13-9DBD-40DB-BA36-65B04A36325E}" sibTransId="{4AE124EE-399D-4AFB-9C8C-C88D769B9BF8}"/>
    <dgm:cxn modelId="{373B7A3E-D893-4D6B-AAF5-1380BF973257}" type="presOf" srcId="{C894D52B-F56D-48E9-B5CA-61A5F8DB22A9}" destId="{41BC3639-CEF4-416D-8D63-364FBF2C9C85}" srcOrd="0" destOrd="0" presId="urn:microsoft.com/office/officeart/2018/2/layout/IconLabelList"/>
    <dgm:cxn modelId="{689C29C5-F05F-475D-AF9D-C72D9CD7B71F}" srcId="{5C94E766-482D-43F3-922F-3E8A57F62702}" destId="{FC0A3C5D-23E3-4BD1-9226-638EF129608B}" srcOrd="0" destOrd="0" parTransId="{2E3609E6-EF23-440D-8DB6-23ACF6C02D9F}" sibTransId="{64BB969D-8BEF-4486-8F28-08472B4B2775}"/>
    <dgm:cxn modelId="{43B950CA-EEE8-4353-95DE-A5956DDE8385}" srcId="{5C94E766-482D-43F3-922F-3E8A57F62702}" destId="{AEE704EE-914C-4BE5-8730-1563A5817B57}" srcOrd="3" destOrd="0" parTransId="{F89F1250-43A3-443E-BF69-08C41A70DD3B}" sibTransId="{E3199717-25E8-4554-90EE-66E11AD990A6}"/>
    <dgm:cxn modelId="{DD66F6CF-2F82-4169-8574-323319FF2B46}" type="presOf" srcId="{FC0A3C5D-23E3-4BD1-9226-638EF129608B}" destId="{182E4BA3-E16D-45D2-BE24-35B5E61253E6}" srcOrd="0" destOrd="0" presId="urn:microsoft.com/office/officeart/2018/2/layout/IconLabelList"/>
    <dgm:cxn modelId="{B847B8E5-3E64-43A8-8861-929F5968A4E4}" type="presOf" srcId="{1424E5FE-160C-4E9C-BD0E-C426AC612B7D}" destId="{929B3185-D0B5-4C00-8F33-F8D8B3AB848E}" srcOrd="0" destOrd="0" presId="urn:microsoft.com/office/officeart/2018/2/layout/IconLabelList"/>
    <dgm:cxn modelId="{A6BDF8F1-779E-4F59-9426-3841BDF0CC56}" srcId="{5C94E766-482D-43F3-922F-3E8A57F62702}" destId="{C894D52B-F56D-48E9-B5CA-61A5F8DB22A9}" srcOrd="1" destOrd="0" parTransId="{B3C93055-AF14-49D2-B957-99414882EE4B}" sibTransId="{2AA70A39-8758-4484-8B56-4D1199390B72}"/>
    <dgm:cxn modelId="{FC8A6C95-F8DF-4BD1-8340-72A28541BB66}" type="presParOf" srcId="{F457D435-EB21-432E-B907-93821BD6859C}" destId="{736654B0-D366-4A37-A3AB-1FE89D2F8B15}" srcOrd="0" destOrd="0" presId="urn:microsoft.com/office/officeart/2018/2/layout/IconLabelList"/>
    <dgm:cxn modelId="{158DAC63-8D6F-43C5-8B6F-7BA80221D1F0}" type="presParOf" srcId="{736654B0-D366-4A37-A3AB-1FE89D2F8B15}" destId="{D92C1DA0-84DC-42BD-84AC-F3623C9D05A5}" srcOrd="0" destOrd="0" presId="urn:microsoft.com/office/officeart/2018/2/layout/IconLabelList"/>
    <dgm:cxn modelId="{3255D8EB-49D1-4BE2-8432-3590DA82B201}" type="presParOf" srcId="{736654B0-D366-4A37-A3AB-1FE89D2F8B15}" destId="{71F6EA81-E90B-42A3-8BBA-BDFAB0366B01}" srcOrd="1" destOrd="0" presId="urn:microsoft.com/office/officeart/2018/2/layout/IconLabelList"/>
    <dgm:cxn modelId="{548699EB-8AB1-4EF3-A492-0DF8CF86CA2F}" type="presParOf" srcId="{736654B0-D366-4A37-A3AB-1FE89D2F8B15}" destId="{182E4BA3-E16D-45D2-BE24-35B5E61253E6}" srcOrd="2" destOrd="0" presId="urn:microsoft.com/office/officeart/2018/2/layout/IconLabelList"/>
    <dgm:cxn modelId="{66FE9F05-BACD-4D49-A56D-64DFAB1B37C9}" type="presParOf" srcId="{F457D435-EB21-432E-B907-93821BD6859C}" destId="{C77BFA26-DCDC-417B-BA30-37E5451B4794}" srcOrd="1" destOrd="0" presId="urn:microsoft.com/office/officeart/2018/2/layout/IconLabelList"/>
    <dgm:cxn modelId="{11E3B4FD-912E-43F1-BED7-3AEE460F14BB}" type="presParOf" srcId="{F457D435-EB21-432E-B907-93821BD6859C}" destId="{A836DAAA-0043-4A31-9B02-4EB53120CEB9}" srcOrd="2" destOrd="0" presId="urn:microsoft.com/office/officeart/2018/2/layout/IconLabelList"/>
    <dgm:cxn modelId="{347E6340-617D-4A3D-91A8-3EC0C735C74B}" type="presParOf" srcId="{A836DAAA-0043-4A31-9B02-4EB53120CEB9}" destId="{BE4B7195-44A2-4AB7-978A-D13599DF7E58}" srcOrd="0" destOrd="0" presId="urn:microsoft.com/office/officeart/2018/2/layout/IconLabelList"/>
    <dgm:cxn modelId="{FF3584E1-D7D8-4FEE-8D6F-3BB06A8C79A0}" type="presParOf" srcId="{A836DAAA-0043-4A31-9B02-4EB53120CEB9}" destId="{C230BAB1-64D2-45A4-B85E-8864441F6E02}" srcOrd="1" destOrd="0" presId="urn:microsoft.com/office/officeart/2018/2/layout/IconLabelList"/>
    <dgm:cxn modelId="{06DBB519-D745-4542-9FE9-42F4D57F3716}" type="presParOf" srcId="{A836DAAA-0043-4A31-9B02-4EB53120CEB9}" destId="{41BC3639-CEF4-416D-8D63-364FBF2C9C85}" srcOrd="2" destOrd="0" presId="urn:microsoft.com/office/officeart/2018/2/layout/IconLabelList"/>
    <dgm:cxn modelId="{58FFB046-0924-495A-B45F-D352678D21D2}" type="presParOf" srcId="{F457D435-EB21-432E-B907-93821BD6859C}" destId="{14DD2933-B7DB-4228-A05C-BCABB2D3E5A0}" srcOrd="3" destOrd="0" presId="urn:microsoft.com/office/officeart/2018/2/layout/IconLabelList"/>
    <dgm:cxn modelId="{FC74916F-6471-4642-A91E-C7208432B41C}" type="presParOf" srcId="{F457D435-EB21-432E-B907-93821BD6859C}" destId="{C5AAEDFD-8479-47AC-8C8E-E928240B9726}" srcOrd="4" destOrd="0" presId="urn:microsoft.com/office/officeart/2018/2/layout/IconLabelList"/>
    <dgm:cxn modelId="{A5DDD1D8-614E-4EC5-A75A-7A5DB55E2349}" type="presParOf" srcId="{C5AAEDFD-8479-47AC-8C8E-E928240B9726}" destId="{4078C719-3345-4B4A-8E0E-396D44E6B83C}" srcOrd="0" destOrd="0" presId="urn:microsoft.com/office/officeart/2018/2/layout/IconLabelList"/>
    <dgm:cxn modelId="{6E2438FE-19E9-4417-9318-DC43331F717D}" type="presParOf" srcId="{C5AAEDFD-8479-47AC-8C8E-E928240B9726}" destId="{6749024F-BAFF-49AF-BDA2-5BB3DA4FA620}" srcOrd="1" destOrd="0" presId="urn:microsoft.com/office/officeart/2018/2/layout/IconLabelList"/>
    <dgm:cxn modelId="{724D5B32-6640-46A6-B9C5-6EA320C27E4D}" type="presParOf" srcId="{C5AAEDFD-8479-47AC-8C8E-E928240B9726}" destId="{929B3185-D0B5-4C00-8F33-F8D8B3AB848E}" srcOrd="2" destOrd="0" presId="urn:microsoft.com/office/officeart/2018/2/layout/IconLabelList"/>
    <dgm:cxn modelId="{5527C70F-6105-49F8-BFD1-265998EC3C58}" type="presParOf" srcId="{F457D435-EB21-432E-B907-93821BD6859C}" destId="{94D334C3-54CC-46B0-AC95-3E2684AF224B}" srcOrd="5" destOrd="0" presId="urn:microsoft.com/office/officeart/2018/2/layout/IconLabelList"/>
    <dgm:cxn modelId="{5C72BC6D-7B70-4F60-A899-357E57C31B70}" type="presParOf" srcId="{F457D435-EB21-432E-B907-93821BD6859C}" destId="{5F924B82-5B06-475B-B8AC-891293225602}" srcOrd="6" destOrd="0" presId="urn:microsoft.com/office/officeart/2018/2/layout/IconLabelList"/>
    <dgm:cxn modelId="{0889E5B3-27AD-40A0-8EC5-77F3FEA7FF48}" type="presParOf" srcId="{5F924B82-5B06-475B-B8AC-891293225602}" destId="{9E279BB6-06DE-4FA6-9295-EBB3D4EEF378}" srcOrd="0" destOrd="0" presId="urn:microsoft.com/office/officeart/2018/2/layout/IconLabelList"/>
    <dgm:cxn modelId="{F0A5AB00-4C59-46FC-B4E4-DFD303938AC8}" type="presParOf" srcId="{5F924B82-5B06-475B-B8AC-891293225602}" destId="{CEDE12C1-320C-4800-ABF4-AF9187F9CEDE}" srcOrd="1" destOrd="0" presId="urn:microsoft.com/office/officeart/2018/2/layout/IconLabelList"/>
    <dgm:cxn modelId="{A2089296-AACC-49C5-92D8-20CDEF162788}" type="presParOf" srcId="{5F924B82-5B06-475B-B8AC-891293225602}" destId="{6849B29A-3853-4F20-A048-104CF42681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C1DA0-84DC-42BD-84AC-F3623C9D05A5}">
      <dsp:nvSpPr>
        <dsp:cNvPr id="0" name=""/>
        <dsp:cNvSpPr/>
      </dsp:nvSpPr>
      <dsp:spPr>
        <a:xfrm>
          <a:off x="772957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E4BA3-E16D-45D2-BE24-35B5E61253E6}">
      <dsp:nvSpPr>
        <dsp:cNvPr id="0" name=""/>
        <dsp:cNvSpPr/>
      </dsp:nvSpPr>
      <dsp:spPr>
        <a:xfrm>
          <a:off x="120140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Overview</a:t>
          </a:r>
        </a:p>
      </dsp:txBody>
      <dsp:txXfrm>
        <a:off x="120140" y="2469997"/>
        <a:ext cx="2373880" cy="720000"/>
      </dsp:txXfrm>
    </dsp:sp>
    <dsp:sp modelId="{BE4B7195-44A2-4AB7-978A-D13599DF7E58}">
      <dsp:nvSpPr>
        <dsp:cNvPr id="0" name=""/>
        <dsp:cNvSpPr/>
      </dsp:nvSpPr>
      <dsp:spPr>
        <a:xfrm>
          <a:off x="356226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C3639-CEF4-416D-8D63-364FBF2C9C85}">
      <dsp:nvSpPr>
        <dsp:cNvPr id="0" name=""/>
        <dsp:cNvSpPr/>
      </dsp:nvSpPr>
      <dsp:spPr>
        <a:xfrm>
          <a:off x="290944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Text 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Processing</a:t>
          </a:r>
        </a:p>
      </dsp:txBody>
      <dsp:txXfrm>
        <a:off x="2909449" y="2469997"/>
        <a:ext cx="2373880" cy="720000"/>
      </dsp:txXfrm>
    </dsp:sp>
    <dsp:sp modelId="{4078C719-3345-4B4A-8E0E-396D44E6B83C}">
      <dsp:nvSpPr>
        <dsp:cNvPr id="0" name=""/>
        <dsp:cNvSpPr/>
      </dsp:nvSpPr>
      <dsp:spPr>
        <a:xfrm>
          <a:off x="635157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3185-D0B5-4C00-8F33-F8D8B3AB848E}">
      <dsp:nvSpPr>
        <dsp:cNvPr id="0" name=""/>
        <dsp:cNvSpPr/>
      </dsp:nvSpPr>
      <dsp:spPr>
        <a:xfrm>
          <a:off x="569875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Findings</a:t>
          </a:r>
        </a:p>
      </dsp:txBody>
      <dsp:txXfrm>
        <a:off x="5698759" y="2469997"/>
        <a:ext cx="2373880" cy="720000"/>
      </dsp:txXfrm>
    </dsp:sp>
    <dsp:sp modelId="{9E279BB6-06DE-4FA6-9295-EBB3D4EEF378}">
      <dsp:nvSpPr>
        <dsp:cNvPr id="0" name=""/>
        <dsp:cNvSpPr/>
      </dsp:nvSpPr>
      <dsp:spPr>
        <a:xfrm>
          <a:off x="914088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B29A-3853-4F20-A048-104CF42681B7}">
      <dsp:nvSpPr>
        <dsp:cNvPr id="0" name=""/>
        <dsp:cNvSpPr/>
      </dsp:nvSpPr>
      <dsp:spPr>
        <a:xfrm>
          <a:off x="848806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Recommendations</a:t>
          </a:r>
        </a:p>
      </dsp:txBody>
      <dsp:txXfrm>
        <a:off x="8488069" y="2469997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448712-819F-904F-933C-54FEB30DC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0D9C6-3086-974E-B99C-D795077209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853FC-5DC3-8D44-B85E-0ADDCFC9A10F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5D883-E2C1-EF4C-85B9-681FA9E2FD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C8C0-E4B5-F44D-9DDF-358A77305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044A8-8636-804B-8535-E39202AAF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F929-89C1-DB48-A769-9A06ACBB5B7F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11574-C39A-6241-A726-3C09DF9E3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1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2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137-3676-064C-B34B-D9917DA78367}" type="datetime1">
              <a:rPr lang="en-US" smtClean="0"/>
              <a:t>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9257-F4BB-BB40-85FA-2A48AF959984}" type="datetime1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4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7891F-B313-B142-9C6D-348D96F70865}" type="datetime1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D8FD-0BC4-3D4E-AF4B-E8A5BDB241CC}" type="datetime1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B7F56-79F4-624D-BF4D-7B195E4D0829}" type="datetime1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DA91-8F58-2945-A19C-3412810360C9}" type="datetime1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F002-6FAD-3E40-9EBE-9B743EA0CDC2}" type="datetime1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8C4-E73D-9A40-A61F-FD571929D97A}" type="datetime1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9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7886-E8B6-FE4E-B25D-2F3650A18A58}" type="datetime1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2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0882-2998-DA48-8993-303B8E5CE425}" type="datetime1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6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83DC-501C-864F-98C7-DC014535E1A7}" type="datetime1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ADA6449-F6B8-6E4D-878F-FA62F4A8EDAF}"/>
              </a:ext>
            </a:extLst>
          </p:cNvPr>
          <p:cNvSpPr/>
          <p:nvPr userDrawn="1"/>
        </p:nvSpPr>
        <p:spPr>
          <a:xfrm>
            <a:off x="0" y="20271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9206418" y="5507346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-680375" y="-95098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714463" y="4286535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b="1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2B46E77-5B86-0949-9897-1CBCDB09677D}" type="datetime1">
              <a:rPr lang="en-US" smtClean="0"/>
              <a:t>1/20/21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b="1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485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b="1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2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svg"/><Relationship Id="rId7" Type="http://schemas.openxmlformats.org/officeDocument/2006/relationships/image" Target="../media/image4.png"/><Relationship Id="rId12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7.jpe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7AAD79E-84F1-BB48-8DF0-BD0C4E95D079}"/>
              </a:ext>
            </a:extLst>
          </p:cNvPr>
          <p:cNvSpPr/>
          <p:nvPr/>
        </p:nvSpPr>
        <p:spPr>
          <a:xfrm>
            <a:off x="-30369" y="6169174"/>
            <a:ext cx="12233789" cy="73072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1A1CC04-5112-1744-99D9-564732FD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1" y="-398211"/>
            <a:ext cx="12233788" cy="6881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740B0-A143-324E-AE1F-73AABA091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4412578"/>
            <a:ext cx="5916226" cy="129929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Tweet Analysis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2BB82-3FBA-4C4A-9B66-5F13FADB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79" y="5725204"/>
            <a:ext cx="3362757" cy="947784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By Jack Daoud</a:t>
            </a:r>
          </a:p>
        </p:txBody>
      </p:sp>
      <p:grpSp>
        <p:nvGrpSpPr>
          <p:cNvPr id="10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DF553AE-39E3-5245-A981-7D2B60B5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3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C24BC99-3A21-C84F-B928-6415AF84C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" t="2422" r="2254" b="3939"/>
          <a:stretch/>
        </p:blipFill>
        <p:spPr>
          <a:xfrm>
            <a:off x="1380565" y="617106"/>
            <a:ext cx="9430870" cy="5623788"/>
          </a:xfrm>
          <a:prstGeom prst="rect">
            <a:avLst/>
          </a:prstGeom>
        </p:spPr>
      </p:pic>
      <p:sp>
        <p:nvSpPr>
          <p:cNvPr id="80" name="Rectangle 79" descr="Database">
            <a:extLst>
              <a:ext uri="{FF2B5EF4-FFF2-40B4-BE49-F238E27FC236}">
                <a16:creationId xmlns:a16="http://schemas.microsoft.com/office/drawing/2014/main" id="{71768EDF-80E6-0B4F-B215-A7144925BA77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251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8B105D55-60EC-8E43-80E8-DC3780A6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 dirty="0"/>
          </a:p>
        </p:txBody>
      </p:sp>
      <p:pic>
        <p:nvPicPr>
          <p:cNvPr id="6148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E70C2490-E345-B847-89E3-057C8913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52" y="2415290"/>
            <a:ext cx="3887787" cy="20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VS" descr="Versus PNG Transparent Images | PNG All">
            <a:extLst>
              <a:ext uri="{FF2B5EF4-FFF2-40B4-BE49-F238E27FC236}">
                <a16:creationId xmlns:a16="http://schemas.microsoft.com/office/drawing/2014/main" id="{3998898E-5DF5-EF46-9315-18E0F6DD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79" y="1941060"/>
            <a:ext cx="1193654" cy="3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Adidas Logo" descr="Adidas Logo - PNG and Vector - Logo Download">
            <a:extLst>
              <a:ext uri="{FF2B5EF4-FFF2-40B4-BE49-F238E27FC236}">
                <a16:creationId xmlns:a16="http://schemas.microsoft.com/office/drawing/2014/main" id="{4886B910-6FF6-2448-8BAE-A9817B79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91" y="1592138"/>
            <a:ext cx="2077370" cy="140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Under Armor Logo" descr="Under Armour - Wikipedia">
            <a:extLst>
              <a:ext uri="{FF2B5EF4-FFF2-40B4-BE49-F238E27FC236}">
                <a16:creationId xmlns:a16="http://schemas.microsoft.com/office/drawing/2014/main" id="{54A35DAE-184E-644E-B8FD-24B8E3DF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33" y="3902310"/>
            <a:ext cx="2012917" cy="11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Reebok Logo" descr="reebok logo images Cheaper Than Retail Price&gt; Buy Clothing, Accessories and  lifestyle products for women &amp; men -">
            <a:extLst>
              <a:ext uri="{FF2B5EF4-FFF2-40B4-BE49-F238E27FC236}">
                <a16:creationId xmlns:a16="http://schemas.microsoft.com/office/drawing/2014/main" id="{9B7A0460-8DF6-7442-A0AF-10494F13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91" y="3978393"/>
            <a:ext cx="2096448" cy="11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uma Logo" descr="Puma Logo | The most famous brands and company logos in the world">
            <a:extLst>
              <a:ext uri="{FF2B5EF4-FFF2-40B4-BE49-F238E27FC236}">
                <a16:creationId xmlns:a16="http://schemas.microsoft.com/office/drawing/2014/main" id="{2EEE03D8-4BDB-2F4E-9FBD-2CD48992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842" y="1564187"/>
            <a:ext cx="2491698" cy="14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7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747" y="118046"/>
            <a:ext cx="3554506" cy="1325563"/>
          </a:xfrm>
        </p:spPr>
        <p:txBody>
          <a:bodyPr/>
          <a:lstStyle/>
          <a:p>
            <a:pPr algn="ctr"/>
            <a:r>
              <a:rPr lang="en-US" dirty="0"/>
              <a:t>Frequencies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34" name="Frequency Bar Plot" descr="Chart&#10;&#10;Description automatically generated">
            <a:extLst>
              <a:ext uri="{FF2B5EF4-FFF2-40B4-BE49-F238E27FC236}">
                <a16:creationId xmlns:a16="http://schemas.microsoft.com/office/drawing/2014/main" id="{D0870159-6F03-B34A-92D3-462DBF91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966" y="502585"/>
            <a:ext cx="6071567" cy="6071567"/>
          </a:xfrm>
          <a:prstGeom prst="rect">
            <a:avLst/>
          </a:prstGeom>
        </p:spPr>
      </p:pic>
      <p:pic>
        <p:nvPicPr>
          <p:cNvPr id="7" name="Cross 01" descr="Close with solid fill">
            <a:extLst>
              <a:ext uri="{FF2B5EF4-FFF2-40B4-BE49-F238E27FC236}">
                <a16:creationId xmlns:a16="http://schemas.microsoft.com/office/drawing/2014/main" id="{8942C724-F839-0A4E-9F7D-B692A7E2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0002" y="3042550"/>
            <a:ext cx="914400" cy="914400"/>
          </a:xfrm>
          <a:prstGeom prst="rect">
            <a:avLst/>
          </a:prstGeom>
        </p:spPr>
      </p:pic>
      <p:pic>
        <p:nvPicPr>
          <p:cNvPr id="15" name="Cross 02" descr="Close with solid fill">
            <a:extLst>
              <a:ext uri="{FF2B5EF4-FFF2-40B4-BE49-F238E27FC236}">
                <a16:creationId xmlns:a16="http://schemas.microsoft.com/office/drawing/2014/main" id="{8150FB3B-53EA-0149-BF9A-638DA0F81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0002" y="4112591"/>
            <a:ext cx="914400" cy="914400"/>
          </a:xfrm>
          <a:prstGeom prst="rect">
            <a:avLst/>
          </a:prstGeom>
        </p:spPr>
      </p:pic>
      <p:pic>
        <p:nvPicPr>
          <p:cNvPr id="18" name="Cross 03" descr="Close with solid fill">
            <a:extLst>
              <a:ext uri="{FF2B5EF4-FFF2-40B4-BE49-F238E27FC236}">
                <a16:creationId xmlns:a16="http://schemas.microsoft.com/office/drawing/2014/main" id="{AAE502F3-34BB-704C-BA32-0E4382455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0002" y="5143812"/>
            <a:ext cx="914400" cy="914400"/>
          </a:xfrm>
          <a:prstGeom prst="rect">
            <a:avLst/>
          </a:prstGeom>
        </p:spPr>
      </p:pic>
      <p:pic>
        <p:nvPicPr>
          <p:cNvPr id="9" name="Pyramid" descr="Chart&#10;&#10;Description automatically generated">
            <a:extLst>
              <a:ext uri="{FF2B5EF4-FFF2-40B4-BE49-F238E27FC236}">
                <a16:creationId xmlns:a16="http://schemas.microsoft.com/office/drawing/2014/main" id="{E72D6BBE-8CFC-AC4D-991A-DD292BEBA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316" y="984250"/>
            <a:ext cx="7924800" cy="4889500"/>
          </a:xfrm>
          <a:prstGeom prst="rect">
            <a:avLst/>
          </a:prstGeom>
        </p:spPr>
      </p:pic>
      <p:pic>
        <p:nvPicPr>
          <p:cNvPr id="22" name="Adidas Logo" descr="Adidas Logo - PNG and Vector - Logo Download">
            <a:extLst>
              <a:ext uri="{FF2B5EF4-FFF2-40B4-BE49-F238E27FC236}">
                <a16:creationId xmlns:a16="http://schemas.microsoft.com/office/drawing/2014/main" id="{0E9E1505-CA93-1E40-9AB0-00A52EA8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11" y="1290166"/>
            <a:ext cx="196165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Nike Logo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59E25ABF-51AA-0C4F-99F0-1D12A051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64" y="1290166"/>
            <a:ext cx="254190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Kid Oval 01">
            <a:extLst>
              <a:ext uri="{FF2B5EF4-FFF2-40B4-BE49-F238E27FC236}">
                <a16:creationId xmlns:a16="http://schemas.microsoft.com/office/drawing/2014/main" id="{EAB688E7-BBA2-A140-A3D4-3DF263F535CF}"/>
              </a:ext>
            </a:extLst>
          </p:cNvPr>
          <p:cNvSpPr/>
          <p:nvPr/>
        </p:nvSpPr>
        <p:spPr>
          <a:xfrm>
            <a:off x="5524659" y="4390498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Kid Oval 02">
            <a:extLst>
              <a:ext uri="{FF2B5EF4-FFF2-40B4-BE49-F238E27FC236}">
                <a16:creationId xmlns:a16="http://schemas.microsoft.com/office/drawing/2014/main" id="{75240976-9EC6-B144-9B5B-4A61422E7A61}"/>
              </a:ext>
            </a:extLst>
          </p:cNvPr>
          <p:cNvSpPr/>
          <p:nvPr/>
        </p:nvSpPr>
        <p:spPr>
          <a:xfrm>
            <a:off x="5524658" y="3657042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Kid Oval 03">
            <a:extLst>
              <a:ext uri="{FF2B5EF4-FFF2-40B4-BE49-F238E27FC236}">
                <a16:creationId xmlns:a16="http://schemas.microsoft.com/office/drawing/2014/main" id="{217AE8C3-F1A8-4A4B-AE51-4E214B7E78CF}"/>
              </a:ext>
            </a:extLst>
          </p:cNvPr>
          <p:cNvSpPr/>
          <p:nvPr/>
        </p:nvSpPr>
        <p:spPr>
          <a:xfrm>
            <a:off x="5524657" y="3308242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ayer Oval 02">
            <a:extLst>
              <a:ext uri="{FF2B5EF4-FFF2-40B4-BE49-F238E27FC236}">
                <a16:creationId xmlns:a16="http://schemas.microsoft.com/office/drawing/2014/main" id="{96480005-327B-0746-89EB-D2A994CFF8A4}"/>
              </a:ext>
            </a:extLst>
          </p:cNvPr>
          <p:cNvSpPr/>
          <p:nvPr/>
        </p:nvSpPr>
        <p:spPr>
          <a:xfrm>
            <a:off x="5524657" y="4045110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ayer Oval 03">
            <a:extLst>
              <a:ext uri="{FF2B5EF4-FFF2-40B4-BE49-F238E27FC236}">
                <a16:creationId xmlns:a16="http://schemas.microsoft.com/office/drawing/2014/main" id="{9E94F63F-A2C4-504B-BAA1-6EB9CAA7FB53}"/>
              </a:ext>
            </a:extLst>
          </p:cNvPr>
          <p:cNvSpPr/>
          <p:nvPr/>
        </p:nvSpPr>
        <p:spPr>
          <a:xfrm>
            <a:off x="5524657" y="3462450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ayer Oval 04">
            <a:extLst>
              <a:ext uri="{FF2B5EF4-FFF2-40B4-BE49-F238E27FC236}">
                <a16:creationId xmlns:a16="http://schemas.microsoft.com/office/drawing/2014/main" id="{5320706C-6C21-F44A-A5D6-816B0FE6744A}"/>
              </a:ext>
            </a:extLst>
          </p:cNvPr>
          <p:cNvSpPr/>
          <p:nvPr/>
        </p:nvSpPr>
        <p:spPr>
          <a:xfrm>
            <a:off x="5502288" y="2182128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28B59DB-F616-A04A-AA22-0EA71493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1" grpId="1" animBg="1"/>
      <p:bldP spid="26" grpId="0" animBg="1"/>
      <p:bldP spid="26" grpId="1" animBg="1"/>
      <p:bldP spid="27" grpId="0" animBg="1"/>
      <p:bldP spid="27" grpId="1" animBg="1"/>
      <p:bldP spid="31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419" y="163017"/>
            <a:ext cx="49651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Sponsored Players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Bigram Frequency">
            <a:extLst>
              <a:ext uri="{FF2B5EF4-FFF2-40B4-BE49-F238E27FC236}">
                <a16:creationId xmlns:a16="http://schemas.microsoft.com/office/drawing/2014/main" id="{B0C654CD-78F9-6247-A17C-C08009FE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22" y="0"/>
            <a:ext cx="6858000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EF3605E-624C-FD46-9BCA-E6F0667EB7BA}"/>
              </a:ext>
            </a:extLst>
          </p:cNvPr>
          <p:cNvSpPr txBox="1">
            <a:spLocks/>
          </p:cNvSpPr>
          <p:nvPr/>
        </p:nvSpPr>
        <p:spPr>
          <a:xfrm>
            <a:off x="4425077" y="3538342"/>
            <a:ext cx="2856187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 5,200</a:t>
            </a:r>
            <a:r>
              <a:rPr lang="en-US" dirty="0"/>
              <a:t> tweets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14A4317-579A-4C41-8EA8-4BB0ACA0BE52}"/>
              </a:ext>
            </a:extLst>
          </p:cNvPr>
          <p:cNvSpPr txBox="1">
            <a:spLocks/>
          </p:cNvSpPr>
          <p:nvPr/>
        </p:nvSpPr>
        <p:spPr>
          <a:xfrm>
            <a:off x="4425077" y="2042404"/>
            <a:ext cx="2856188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52,000 </a:t>
            </a:r>
            <a:r>
              <a:rPr lang="en-US" dirty="0"/>
              <a:t>tweets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D720F812-BAE1-4649-97D2-59932D2A33EF}"/>
              </a:ext>
            </a:extLst>
          </p:cNvPr>
          <p:cNvSpPr/>
          <p:nvPr/>
        </p:nvSpPr>
        <p:spPr>
          <a:xfrm>
            <a:off x="5663115" y="2612929"/>
            <a:ext cx="236681" cy="81105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68752D4-3F73-534D-9420-DF4288554382}"/>
              </a:ext>
            </a:extLst>
          </p:cNvPr>
          <p:cNvSpPr txBox="1">
            <a:spLocks/>
          </p:cNvSpPr>
          <p:nvPr/>
        </p:nvSpPr>
        <p:spPr>
          <a:xfrm>
            <a:off x="5848092" y="2847327"/>
            <a:ext cx="1164394" cy="300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SRS of 10%</a:t>
            </a:r>
          </a:p>
        </p:txBody>
      </p:sp>
      <p:pic>
        <p:nvPicPr>
          <p:cNvPr id="23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F16BAA87-4A19-8242-B0B0-23D620C2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907" y="554197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5CF8102A-A8B6-3749-A45B-F9624098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37" y="2091111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762B7E04-7EEB-794F-8344-7DECEBC7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37" y="2833089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3170BDD1-4BCD-B84F-8C3F-23C1FA1F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37" y="1343221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657BF0B9-CDCF-0744-8DC7-3B393996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37" y="3557138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9502EA6E-AD61-2A4A-938E-4DFC6567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37" y="4281187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D1BC8EB4-17D8-C443-9C57-43D1CF5E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907" y="5694204"/>
            <a:ext cx="929140" cy="4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didas Logo" descr="Adidas Logo - PNG and Vector - Logo Download">
            <a:extLst>
              <a:ext uri="{FF2B5EF4-FFF2-40B4-BE49-F238E27FC236}">
                <a16:creationId xmlns:a16="http://schemas.microsoft.com/office/drawing/2014/main" id="{A22DEFCD-08D6-0749-ACCD-4BB424D1E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4" y="4823893"/>
            <a:ext cx="929140" cy="62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Unigram Frequency" descr="Chart&#10;&#10;Description automatically generated">
            <a:extLst>
              <a:ext uri="{FF2B5EF4-FFF2-40B4-BE49-F238E27FC236}">
                <a16:creationId xmlns:a16="http://schemas.microsoft.com/office/drawing/2014/main" id="{B7665E3C-A150-1F44-A3EA-F415D594A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201" y="0"/>
            <a:ext cx="6858000" cy="6858000"/>
          </a:xfrm>
          <a:prstGeom prst="rect">
            <a:avLst/>
          </a:prstGeom>
        </p:spPr>
      </p:pic>
      <p:pic>
        <p:nvPicPr>
          <p:cNvPr id="32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D0FE734A-1876-474B-B425-F0F23A7E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024" y="444352"/>
            <a:ext cx="616309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0F3D043A-43D5-F249-AE70-75BF88C8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024" y="1315127"/>
            <a:ext cx="616310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F6A8DC33-7804-A241-9354-BDC99AF8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1741126"/>
            <a:ext cx="616310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54A64218-6F21-3E49-9827-198DE53E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024" y="870775"/>
            <a:ext cx="616309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AD8B88CB-0206-0540-B1EC-EFFF5E4E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2167125"/>
            <a:ext cx="561040" cy="2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5B969B8F-FE2C-6242-9C58-B8B2A351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2564302"/>
            <a:ext cx="561040" cy="2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C5B7ABA6-9E4A-834D-923D-318EADCB2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2961479"/>
            <a:ext cx="616310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Adidas Logo" descr="Adidas Logo - PNG and Vector - Logo Download">
            <a:extLst>
              <a:ext uri="{FF2B5EF4-FFF2-40B4-BE49-F238E27FC236}">
                <a16:creationId xmlns:a16="http://schemas.microsoft.com/office/drawing/2014/main" id="{19E447BD-1ACC-C447-8A5D-C92AF6D6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2" y="5460173"/>
            <a:ext cx="616310" cy="4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45DB2F75-A9B5-5F49-B447-DA83EA6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3813945"/>
            <a:ext cx="616310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33A71FC8-067F-BC47-85BF-3B2FDBD5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628" y="5085398"/>
            <a:ext cx="616310" cy="3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8" grpId="1"/>
      <p:bldP spid="20" grpId="0"/>
      <p:bldP spid="20" grpId="1"/>
      <p:bldP spid="21" grpId="0" animBg="1"/>
      <p:bldP spid="21" grpId="1" animBg="1"/>
      <p:bldP spid="22" grpId="0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747" y="118046"/>
            <a:ext cx="3554506" cy="1325563"/>
          </a:xfrm>
        </p:spPr>
        <p:txBody>
          <a:bodyPr/>
          <a:lstStyle/>
          <a:p>
            <a:pPr algn="ctr"/>
            <a:r>
              <a:rPr lang="en-US" dirty="0"/>
              <a:t>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15" name="Adidas Association" descr="Chart&#10;&#10;Description automatically generated with medium confidence">
            <a:extLst>
              <a:ext uri="{FF2B5EF4-FFF2-40B4-BE49-F238E27FC236}">
                <a16:creationId xmlns:a16="http://schemas.microsoft.com/office/drawing/2014/main" id="{F6805E4B-4A64-2349-8595-072E851C7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3"/>
          <a:stretch/>
        </p:blipFill>
        <p:spPr>
          <a:xfrm>
            <a:off x="2001990" y="313640"/>
            <a:ext cx="6858000" cy="6538914"/>
          </a:xfrm>
          <a:prstGeom prst="rect">
            <a:avLst/>
          </a:prstGeom>
        </p:spPr>
      </p:pic>
      <p:pic>
        <p:nvPicPr>
          <p:cNvPr id="4" name="Association Nike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95B609-DE1E-3D49-90D6-5996C2342F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3"/>
          <a:stretch/>
        </p:blipFill>
        <p:spPr>
          <a:xfrm>
            <a:off x="1978540" y="306763"/>
            <a:ext cx="6858000" cy="6538912"/>
          </a:xfrm>
          <a:prstGeom prst="rect">
            <a:avLst/>
          </a:prstGeom>
        </p:spPr>
      </p:pic>
      <p:pic>
        <p:nvPicPr>
          <p:cNvPr id="5124" name="Rodney Stuckey" descr="20 Rodney Stuckey Dunhams Photos and Premium High Res Pictures - Getty  Images">
            <a:extLst>
              <a:ext uri="{FF2B5EF4-FFF2-40B4-BE49-F238E27FC236}">
                <a16:creationId xmlns:a16="http://schemas.microsoft.com/office/drawing/2014/main" id="{E34D96A2-ACA8-9F49-B08F-922733229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45" y="1328118"/>
            <a:ext cx="5689247" cy="37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Adidas Logo" descr="Adidas Logo - PNG and Vector - Logo Download">
            <a:extLst>
              <a:ext uri="{FF2B5EF4-FFF2-40B4-BE49-F238E27FC236}">
                <a16:creationId xmlns:a16="http://schemas.microsoft.com/office/drawing/2014/main" id="{80F4930E-9B90-4F4B-9080-9D1C2221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56" y="665336"/>
            <a:ext cx="196165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Nike Logo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731079AF-8BFB-7A47-BE02-4026FF55B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928" y="844550"/>
            <a:ext cx="254190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Fortnite Shirt" descr="Fortnite Battle Royale X Nike Just Play It Shirts – NFL T-Shirts Store">
            <a:extLst>
              <a:ext uri="{FF2B5EF4-FFF2-40B4-BE49-F238E27FC236}">
                <a16:creationId xmlns:a16="http://schemas.microsoft.com/office/drawing/2014/main" id="{FDFA014D-1C7E-C944-AE59-CDD2E5693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0151">
            <a:off x="61224" y="53213"/>
            <a:ext cx="6333344" cy="63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Fortnite Shoes">
            <a:extLst>
              <a:ext uri="{FF2B5EF4-FFF2-40B4-BE49-F238E27FC236}">
                <a16:creationId xmlns:a16="http://schemas.microsoft.com/office/drawing/2014/main" id="{78CC48FF-27C2-4B4C-824A-661BC02E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720" y="3696923"/>
            <a:ext cx="4198450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layStation Shoes" descr="Nike PG-2 PlayStation Colorway | Announce Video - YouTube">
            <a:extLst>
              <a:ext uri="{FF2B5EF4-FFF2-40B4-BE49-F238E27FC236}">
                <a16:creationId xmlns:a16="http://schemas.microsoft.com/office/drawing/2014/main" id="{7F3F3B46-C13D-4345-8AD0-B476C5B0F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1" r="23043"/>
          <a:stretch/>
        </p:blipFill>
        <p:spPr bwMode="auto">
          <a:xfrm>
            <a:off x="664970" y="832226"/>
            <a:ext cx="4382398" cy="46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McDonalds Shoes" descr="Just copped these fresh McDonald's x JCrew x Nike : mfacirclejerk">
            <a:extLst>
              <a:ext uri="{FF2B5EF4-FFF2-40B4-BE49-F238E27FC236}">
                <a16:creationId xmlns:a16="http://schemas.microsoft.com/office/drawing/2014/main" id="{7CE1F260-C6DA-6A47-ADAB-960CE7F5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39" y="2960184"/>
            <a:ext cx="3795772" cy="357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8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F47F-CF8D-6443-A2CB-ECEE32E6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20920" cy="1111625"/>
          </a:xfrm>
        </p:spPr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AB87-7BD0-FA4C-90CC-41CBF495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B3899-60DD-FF4E-AFC5-17C94C20A5BE}"/>
              </a:ext>
            </a:extLst>
          </p:cNvPr>
          <p:cNvSpPr/>
          <p:nvPr/>
        </p:nvSpPr>
        <p:spPr>
          <a:xfrm>
            <a:off x="185383" y="4985086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 descr="Lightbulb">
            <a:extLst>
              <a:ext uri="{FF2B5EF4-FFF2-40B4-BE49-F238E27FC236}">
                <a16:creationId xmlns:a16="http://schemas.microsoft.com/office/drawing/2014/main" id="{1F6531D7-C3D9-BC42-B2EC-4EFC98F98B4E}"/>
              </a:ext>
            </a:extLst>
          </p:cNvPr>
          <p:cNvSpPr/>
          <p:nvPr/>
        </p:nvSpPr>
        <p:spPr>
          <a:xfrm>
            <a:off x="7981030" y="365125"/>
            <a:ext cx="1111624" cy="11116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733605"/>
              <a:satOff val="-26003"/>
              <a:lumOff val="-25884"/>
              <a:alphaOff val="0"/>
            </a:schemeClr>
          </a:effectRef>
          <a:fontRef idx="minor">
            <a:schemeClr val="lt1"/>
          </a:fontRef>
        </p:style>
      </p:sp>
      <p:pic>
        <p:nvPicPr>
          <p:cNvPr id="33" name="Logo 01" descr="Icon&#10;&#10;Description automatically generated">
            <a:extLst>
              <a:ext uri="{FF2B5EF4-FFF2-40B4-BE49-F238E27FC236}">
                <a16:creationId xmlns:a16="http://schemas.microsoft.com/office/drawing/2014/main" id="{8F2B1598-57A3-2D42-86B1-58E8D75A0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607" y="1683309"/>
            <a:ext cx="1111624" cy="1111624"/>
          </a:xfrm>
          <a:prstGeom prst="rect">
            <a:avLst/>
          </a:prstGeom>
        </p:spPr>
      </p:pic>
      <p:pic>
        <p:nvPicPr>
          <p:cNvPr id="35" name="Logo 03" descr="Icon&#10;&#10;Description automatically generated">
            <a:extLst>
              <a:ext uri="{FF2B5EF4-FFF2-40B4-BE49-F238E27FC236}">
                <a16:creationId xmlns:a16="http://schemas.microsoft.com/office/drawing/2014/main" id="{0EEBF0A8-E31A-8B4C-86D2-DF9C0A411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607" y="4730664"/>
            <a:ext cx="1111624" cy="1111624"/>
          </a:xfrm>
          <a:prstGeom prst="rect">
            <a:avLst/>
          </a:prstGeom>
        </p:spPr>
      </p:pic>
      <p:sp>
        <p:nvSpPr>
          <p:cNvPr id="36" name="Reco 01">
            <a:extLst>
              <a:ext uri="{FF2B5EF4-FFF2-40B4-BE49-F238E27FC236}">
                <a16:creationId xmlns:a16="http://schemas.microsoft.com/office/drawing/2014/main" id="{90825B86-FC81-254D-A128-D3BA6E594F63}"/>
              </a:ext>
            </a:extLst>
          </p:cNvPr>
          <p:cNvSpPr txBox="1">
            <a:spLocks/>
          </p:cNvSpPr>
          <p:nvPr/>
        </p:nvSpPr>
        <p:spPr>
          <a:xfrm>
            <a:off x="3104231" y="1734375"/>
            <a:ext cx="7154888" cy="100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Target a younger demographic with products highly associated with Nike (e.g. PlayStation)</a:t>
            </a:r>
          </a:p>
        </p:txBody>
      </p:sp>
      <p:sp>
        <p:nvSpPr>
          <p:cNvPr id="37" name="Reco 03">
            <a:extLst>
              <a:ext uri="{FF2B5EF4-FFF2-40B4-BE49-F238E27FC236}">
                <a16:creationId xmlns:a16="http://schemas.microsoft.com/office/drawing/2014/main" id="{C122F606-2E1D-B04D-9B41-13C9895E057A}"/>
              </a:ext>
            </a:extLst>
          </p:cNvPr>
          <p:cNvSpPr txBox="1">
            <a:spLocks/>
          </p:cNvSpPr>
          <p:nvPr/>
        </p:nvSpPr>
        <p:spPr>
          <a:xfrm>
            <a:off x="3104231" y="4799265"/>
            <a:ext cx="7154888" cy="974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Increase fan engagement with NBA players sponsored by Nike through meetups &amp; events</a:t>
            </a:r>
          </a:p>
        </p:txBody>
      </p:sp>
      <p:pic>
        <p:nvPicPr>
          <p:cNvPr id="39" name="Logo 02" descr="Icon&#10;&#10;Description automatically generated">
            <a:extLst>
              <a:ext uri="{FF2B5EF4-FFF2-40B4-BE49-F238E27FC236}">
                <a16:creationId xmlns:a16="http://schemas.microsoft.com/office/drawing/2014/main" id="{2C56E016-9A5F-0E44-87D2-BECA1E2BA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606" y="3206986"/>
            <a:ext cx="1111625" cy="1111625"/>
          </a:xfrm>
          <a:prstGeom prst="rect">
            <a:avLst/>
          </a:prstGeom>
        </p:spPr>
      </p:pic>
      <p:sp>
        <p:nvSpPr>
          <p:cNvPr id="40" name="Reco 02">
            <a:extLst>
              <a:ext uri="{FF2B5EF4-FFF2-40B4-BE49-F238E27FC236}">
                <a16:creationId xmlns:a16="http://schemas.microsoft.com/office/drawing/2014/main" id="{63545663-0C00-7F49-811E-53AFC11EA629}"/>
              </a:ext>
            </a:extLst>
          </p:cNvPr>
          <p:cNvSpPr txBox="1">
            <a:spLocks/>
          </p:cNvSpPr>
          <p:nvPr/>
        </p:nvSpPr>
        <p:spPr>
          <a:xfrm>
            <a:off x="3104231" y="3261170"/>
            <a:ext cx="7154888" cy="100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Increase advertisement &amp; awareness of Gender Neutral product line</a:t>
            </a:r>
          </a:p>
        </p:txBody>
      </p:sp>
    </p:spTree>
    <p:extLst>
      <p:ext uri="{BB962C8B-B14F-4D97-AF65-F5344CB8AC3E}">
        <p14:creationId xmlns:p14="http://schemas.microsoft.com/office/powerpoint/2010/main" val="21763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1254-462E-B34F-B45F-6A096E6D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pic>
        <p:nvPicPr>
          <p:cNvPr id="5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D0EC5FB2-C4CD-4943-8875-D4A1CCFD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6" y="542417"/>
            <a:ext cx="5571479" cy="290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S" descr="Versus PNG Transparent Images | PNG All">
            <a:extLst>
              <a:ext uri="{FF2B5EF4-FFF2-40B4-BE49-F238E27FC236}">
                <a16:creationId xmlns:a16="http://schemas.microsoft.com/office/drawing/2014/main" id="{920F53A0-5040-6E41-844C-0A18EBCB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45" y="440221"/>
            <a:ext cx="2180309" cy="5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didas Logo" descr="Adidas Logo - PNG and Vector - Logo Download">
            <a:extLst>
              <a:ext uri="{FF2B5EF4-FFF2-40B4-BE49-F238E27FC236}">
                <a16:creationId xmlns:a16="http://schemas.microsoft.com/office/drawing/2014/main" id="{52C7C66D-AD34-BB48-94F8-DF462AB8D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54" y="2971799"/>
            <a:ext cx="4299647" cy="290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7C9025CE-0874-A049-8314-F8E51371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73" y="1709474"/>
            <a:ext cx="6667053" cy="34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99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D7AAD79E-84F1-BB48-8DF0-BD0C4E95D079}"/>
              </a:ext>
            </a:extLst>
          </p:cNvPr>
          <p:cNvSpPr/>
          <p:nvPr/>
        </p:nvSpPr>
        <p:spPr>
          <a:xfrm>
            <a:off x="-30369" y="6169174"/>
            <a:ext cx="12233789" cy="73072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1A1CC04-5112-1744-99D9-564732FD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1" y="-398211"/>
            <a:ext cx="12233788" cy="6881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740B0-A143-324E-AE1F-73AABA091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99" y="4869884"/>
            <a:ext cx="5916226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F553AE-39E3-5245-A981-7D2B60B5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48AB-CE8A-414A-9F9B-4AD7E25D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734" y="405800"/>
            <a:ext cx="8824667" cy="23662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has Nike’s brand performed compared to competitors during the 2019-20 NBA Season?</a:t>
            </a:r>
          </a:p>
        </p:txBody>
      </p: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8B105D55-60EC-8E43-80E8-DC3780A6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 dirty="0"/>
          </a:p>
        </p:txBody>
      </p:sp>
      <p:pic>
        <p:nvPicPr>
          <p:cNvPr id="6148" name="Nike" descr="Free Nike Swoosh Transparent Background, Download Free Clip Art, Free Clip  Art on Clipart Library">
            <a:extLst>
              <a:ext uri="{FF2B5EF4-FFF2-40B4-BE49-F238E27FC236}">
                <a16:creationId xmlns:a16="http://schemas.microsoft.com/office/drawing/2014/main" id="{E70C2490-E345-B847-89E3-057C8913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6" y="3429000"/>
            <a:ext cx="3887787" cy="20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VS" descr="Versus PNG Transparent Images | PNG All">
            <a:extLst>
              <a:ext uri="{FF2B5EF4-FFF2-40B4-BE49-F238E27FC236}">
                <a16:creationId xmlns:a16="http://schemas.microsoft.com/office/drawing/2014/main" id="{3998898E-5DF5-EF46-9315-18E0F6DD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13" y="2954770"/>
            <a:ext cx="1193654" cy="3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Adidas Logo" descr="Adidas Logo - PNG and Vector - Logo Download">
            <a:extLst>
              <a:ext uri="{FF2B5EF4-FFF2-40B4-BE49-F238E27FC236}">
                <a16:creationId xmlns:a16="http://schemas.microsoft.com/office/drawing/2014/main" id="{4886B910-6FF6-2448-8BAE-A9817B79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26" y="2954770"/>
            <a:ext cx="2077370" cy="140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Under Armor Logo" descr="Under Armour - Wikipedia">
            <a:extLst>
              <a:ext uri="{FF2B5EF4-FFF2-40B4-BE49-F238E27FC236}">
                <a16:creationId xmlns:a16="http://schemas.microsoft.com/office/drawing/2014/main" id="{54A35DAE-184E-644E-B8FD-24B8E3DF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93" y="4992104"/>
            <a:ext cx="2012917" cy="11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Reebok Logo" descr="reebok logo images Cheaper Than Retail Price&gt; Buy Clothing, Accessories and  lifestyle products for women &amp; men -">
            <a:extLst>
              <a:ext uri="{FF2B5EF4-FFF2-40B4-BE49-F238E27FC236}">
                <a16:creationId xmlns:a16="http://schemas.microsoft.com/office/drawing/2014/main" id="{9B7A0460-8DF6-7442-A0AF-10494F13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48" y="4992104"/>
            <a:ext cx="2096448" cy="117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uma Logo" descr="Puma Logo | The most famous brands and company logos in the world">
            <a:extLst>
              <a:ext uri="{FF2B5EF4-FFF2-40B4-BE49-F238E27FC236}">
                <a16:creationId xmlns:a16="http://schemas.microsoft.com/office/drawing/2014/main" id="{2EEE03D8-4BDB-2F4E-9FBD-2CD48992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29" y="2924197"/>
            <a:ext cx="2491698" cy="140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1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10617-9DC8-C846-B3FF-64A2B8F8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2D198-8EE8-8E4A-8EF8-EC2BF402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ACCC3FF-E57C-3941-B05D-800D7C2EE3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583194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38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2C1DA0-84DC-42BD-84AC-F3623C9D0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2E4BA3-E16D-45D2-BE24-35B5E6125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4B7195-44A2-4AB7-978A-D13599DF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BC3639-CEF4-416D-8D63-364FBF2C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78C719-3345-4B4A-8E0E-396D44E6B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9B3185-D0B5-4C00-8F33-F8D8B3AB8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279BB6-06DE-4FA6-9295-EBB3D4EEF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9B29A-3853-4F20-A048-104CF4268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0049-2455-C843-AF98-85A3A9ED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C3C3-4220-B846-A3CF-18D2D1EB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502" y="4517052"/>
            <a:ext cx="3670738" cy="6052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 </a:t>
            </a:r>
            <a:r>
              <a:rPr lang="en-US" dirty="0"/>
              <a:t>variables: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577CD6-A524-C54E-B9C5-DB4764BCF044}"/>
              </a:ext>
            </a:extLst>
          </p:cNvPr>
          <p:cNvSpPr txBox="1">
            <a:spLocks/>
          </p:cNvSpPr>
          <p:nvPr/>
        </p:nvSpPr>
        <p:spPr>
          <a:xfrm>
            <a:off x="4425077" y="3538342"/>
            <a:ext cx="2856187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 52,000</a:t>
            </a:r>
            <a:r>
              <a:rPr lang="en-US" dirty="0"/>
              <a:t> tweets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36E2C4-3726-D942-A216-5259730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CDDAF4-F10A-E14A-B07F-0F41879761E6}"/>
              </a:ext>
            </a:extLst>
          </p:cNvPr>
          <p:cNvSpPr/>
          <p:nvPr/>
        </p:nvSpPr>
        <p:spPr>
          <a:xfrm>
            <a:off x="4909060" y="3678598"/>
            <a:ext cx="1988684" cy="36932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0398CE87-CA87-AE41-AC61-8EDD41403F14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6F320-72A7-4048-8790-AFD996FEAB49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BB1A7DA-BB06-8846-9658-0159E0D5F080}"/>
              </a:ext>
            </a:extLst>
          </p:cNvPr>
          <p:cNvSpPr txBox="1">
            <a:spLocks/>
          </p:cNvSpPr>
          <p:nvPr/>
        </p:nvSpPr>
        <p:spPr>
          <a:xfrm>
            <a:off x="4218675" y="5093567"/>
            <a:ext cx="1988684" cy="449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LcPeriod" startAt="2"/>
            </a:pPr>
            <a:r>
              <a:rPr lang="en-US" dirty="0"/>
              <a:t>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235EDF6-B71A-C848-AE36-22E749B3EA7A}"/>
              </a:ext>
            </a:extLst>
          </p:cNvPr>
          <p:cNvSpPr txBox="1">
            <a:spLocks/>
          </p:cNvSpPr>
          <p:nvPr/>
        </p:nvSpPr>
        <p:spPr>
          <a:xfrm>
            <a:off x="5602240" y="5102891"/>
            <a:ext cx="2591007" cy="4405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LcPeriod" startAt="3"/>
            </a:pPr>
            <a:r>
              <a:rPr lang="en-US" dirty="0"/>
              <a:t>Timestamp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977E91E-EDCA-A748-8F12-2C19D8AB512B}"/>
              </a:ext>
            </a:extLst>
          </p:cNvPr>
          <p:cNvSpPr txBox="1">
            <a:spLocks/>
          </p:cNvSpPr>
          <p:nvPr/>
        </p:nvSpPr>
        <p:spPr>
          <a:xfrm>
            <a:off x="7889413" y="5122320"/>
            <a:ext cx="1988684" cy="449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LcPeriod" startAt="4"/>
            </a:pPr>
            <a:r>
              <a:rPr lang="en-US" dirty="0"/>
              <a:t>Team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CFD13DE-CB7B-9A4E-AD65-134432458229}"/>
              </a:ext>
            </a:extLst>
          </p:cNvPr>
          <p:cNvSpPr txBox="1">
            <a:spLocks/>
          </p:cNvSpPr>
          <p:nvPr/>
        </p:nvSpPr>
        <p:spPr>
          <a:xfrm>
            <a:off x="1671135" y="1973793"/>
            <a:ext cx="8364070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5.2 M</a:t>
            </a:r>
            <a:r>
              <a:rPr lang="en-US" dirty="0"/>
              <a:t> tweets for the 2019-20 NBA Season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4304168-417E-774F-AF5C-BF695C7361C3}"/>
              </a:ext>
            </a:extLst>
          </p:cNvPr>
          <p:cNvSpPr/>
          <p:nvPr/>
        </p:nvSpPr>
        <p:spPr>
          <a:xfrm>
            <a:off x="5734831" y="2612929"/>
            <a:ext cx="236681" cy="81105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8CEBDCA-CE7A-3C45-844A-EF459E3F98A5}"/>
              </a:ext>
            </a:extLst>
          </p:cNvPr>
          <p:cNvSpPr txBox="1">
            <a:spLocks/>
          </p:cNvSpPr>
          <p:nvPr/>
        </p:nvSpPr>
        <p:spPr>
          <a:xfrm>
            <a:off x="5919808" y="2847327"/>
            <a:ext cx="1164394" cy="300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SRS of 1%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F9A6428-201A-5046-88B7-341CBFEC37B7}"/>
              </a:ext>
            </a:extLst>
          </p:cNvPr>
          <p:cNvSpPr txBox="1">
            <a:spLocks/>
          </p:cNvSpPr>
          <p:nvPr/>
        </p:nvSpPr>
        <p:spPr>
          <a:xfrm>
            <a:off x="2018291" y="5093567"/>
            <a:ext cx="2591006" cy="449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romanLcPeriod"/>
            </a:pPr>
            <a:r>
              <a:rPr lang="en-US" dirty="0"/>
              <a:t>Unique ID</a:t>
            </a:r>
          </a:p>
        </p:txBody>
      </p:sp>
    </p:spTree>
    <p:extLst>
      <p:ext uri="{BB962C8B-B14F-4D97-AF65-F5344CB8AC3E}">
        <p14:creationId xmlns:p14="http://schemas.microsoft.com/office/powerpoint/2010/main" val="23202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6" grpId="0"/>
      <p:bldP spid="24" grpId="0"/>
      <p:bldP spid="25" grpId="0"/>
      <p:bldP spid="26" grpId="0"/>
      <p:bldP spid="38" grpId="0"/>
      <p:bldP spid="39" grpId="0" animBg="1"/>
      <p:bldP spid="4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605D-D260-884F-9340-2421FF2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6A516-7511-884C-A848-48FF0CCC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 descr="Bar chart">
            <a:extLst>
              <a:ext uri="{FF2B5EF4-FFF2-40B4-BE49-F238E27FC236}">
                <a16:creationId xmlns:a16="http://schemas.microsoft.com/office/drawing/2014/main" id="{7062B55C-7066-C746-B48E-4387A92541E2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607CD-86D1-9840-BEB0-8CF6677ED7D6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5C1EEC-D8EC-1443-908E-F0A7FFB39771}"/>
              </a:ext>
            </a:extLst>
          </p:cNvPr>
          <p:cNvSpPr txBox="1">
            <a:spLocks/>
          </p:cNvSpPr>
          <p:nvPr/>
        </p:nvSpPr>
        <p:spPr>
          <a:xfrm>
            <a:off x="6647041" y="2535535"/>
            <a:ext cx="2923038" cy="270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dirty="0"/>
              <a:t>`Year`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US" dirty="0"/>
              <a:t> `Month`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US" dirty="0"/>
              <a:t>`Day of Week`</a:t>
            </a:r>
          </a:p>
          <a:p>
            <a:pPr marL="0" indent="0">
              <a:buFont typeface="Avenir Next LT Pro" panose="020B0504020202020204" pitchFamily="34" charset="0"/>
              <a:buNone/>
            </a:pPr>
            <a:r>
              <a:rPr lang="en-US" dirty="0"/>
              <a:t>`Hour’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191999-E053-C142-87DA-78C12FB15045}"/>
              </a:ext>
            </a:extLst>
          </p:cNvPr>
          <p:cNvSpPr/>
          <p:nvPr/>
        </p:nvSpPr>
        <p:spPr>
          <a:xfrm>
            <a:off x="6438773" y="2380605"/>
            <a:ext cx="3043771" cy="27022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AAC65890-08ED-2D46-B1EE-AB3076405356}"/>
              </a:ext>
            </a:extLst>
          </p:cNvPr>
          <p:cNvSpPr/>
          <p:nvPr/>
        </p:nvSpPr>
        <p:spPr>
          <a:xfrm rot="16200000">
            <a:off x="5475091" y="2886875"/>
            <a:ext cx="236683" cy="130734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C385F1-13F7-044D-BC95-506828C84C2E}"/>
              </a:ext>
            </a:extLst>
          </p:cNvPr>
          <p:cNvSpPr txBox="1">
            <a:spLocks/>
          </p:cNvSpPr>
          <p:nvPr/>
        </p:nvSpPr>
        <p:spPr>
          <a:xfrm>
            <a:off x="2621921" y="3185421"/>
            <a:ext cx="2213704" cy="71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dirty="0"/>
              <a:t>`Timestamp` </a:t>
            </a:r>
          </a:p>
          <a:p>
            <a:pPr marL="0" indent="0">
              <a:buFont typeface="Avenir Next LT Pro" panose="020B0504020202020204" pitchFamily="34" charset="0"/>
              <a:buNone/>
            </a:pPr>
            <a:endParaRPr lang="en-US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en-US" dirty="0"/>
          </a:p>
          <a:p>
            <a:pPr marL="0" indent="0">
              <a:buFont typeface="Avenir Next LT Pro" panose="020B05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4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B9E72-CE78-0447-B031-A5D72EB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D96BBA2A-0B61-9245-BF7C-A66751B7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940" y="553842"/>
            <a:ext cx="5239871" cy="12737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Total Tweets </a:t>
            </a:r>
            <a:br>
              <a:rPr lang="en-US" dirty="0"/>
            </a:br>
            <a:r>
              <a:rPr lang="en-US" dirty="0"/>
              <a:t>per Region</a:t>
            </a:r>
          </a:p>
        </p:txBody>
      </p:sp>
      <p:sp>
        <p:nvSpPr>
          <p:cNvPr id="50" name="Rectangle 49" descr="Bar chart">
            <a:extLst>
              <a:ext uri="{FF2B5EF4-FFF2-40B4-BE49-F238E27FC236}">
                <a16:creationId xmlns:a16="http://schemas.microsoft.com/office/drawing/2014/main" id="{BBA3B13B-98E2-4F42-AC8B-4E811076EF0D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2AE649-05F7-B148-B9B0-1E070D5232E4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74C240-7688-1143-8E08-8B206065C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723" y="2413053"/>
            <a:ext cx="3395551" cy="26958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Top 5 Teams </a:t>
            </a:r>
            <a:r>
              <a:rPr lang="en-US" sz="2000" dirty="0"/>
              <a:t>by # of Tweets: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Miami Heat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Boston Celtics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 Lakers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Chicago Bulls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Toronto Raptors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945FE73-33B7-5140-B5AA-A0116756E2EC}"/>
              </a:ext>
            </a:extLst>
          </p:cNvPr>
          <p:cNvSpPr txBox="1">
            <a:spLocks/>
          </p:cNvSpPr>
          <p:nvPr/>
        </p:nvSpPr>
        <p:spPr>
          <a:xfrm>
            <a:off x="10983020" y="2913296"/>
            <a:ext cx="90625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3374</a:t>
            </a:r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7C50B9-42C7-F241-957D-D4F6EE445657}"/>
              </a:ext>
            </a:extLst>
          </p:cNvPr>
          <p:cNvSpPr txBox="1">
            <a:spLocks/>
          </p:cNvSpPr>
          <p:nvPr/>
        </p:nvSpPr>
        <p:spPr>
          <a:xfrm>
            <a:off x="10983020" y="3362136"/>
            <a:ext cx="90625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3181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C3477EB-A8AE-C143-B0F2-918840AC408A}"/>
              </a:ext>
            </a:extLst>
          </p:cNvPr>
          <p:cNvSpPr txBox="1">
            <a:spLocks/>
          </p:cNvSpPr>
          <p:nvPr/>
        </p:nvSpPr>
        <p:spPr>
          <a:xfrm>
            <a:off x="10983020" y="3794081"/>
            <a:ext cx="906254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2729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E008F66-6B65-4B4F-9126-1F69A3417F28}"/>
              </a:ext>
            </a:extLst>
          </p:cNvPr>
          <p:cNvSpPr txBox="1">
            <a:spLocks/>
          </p:cNvSpPr>
          <p:nvPr/>
        </p:nvSpPr>
        <p:spPr>
          <a:xfrm>
            <a:off x="10983020" y="4242656"/>
            <a:ext cx="90625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2720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FC4732F-26E1-E94B-B90A-B72FE013173F}"/>
              </a:ext>
            </a:extLst>
          </p:cNvPr>
          <p:cNvSpPr txBox="1">
            <a:spLocks/>
          </p:cNvSpPr>
          <p:nvPr/>
        </p:nvSpPr>
        <p:spPr>
          <a:xfrm>
            <a:off x="10983020" y="4691230"/>
            <a:ext cx="90625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2712</a:t>
            </a:r>
          </a:p>
        </p:txBody>
      </p:sp>
      <p:pic>
        <p:nvPicPr>
          <p:cNvPr id="27" name="Tweets per Region Plot" descr="Table&#10;&#10;Description automatically generated">
            <a:extLst>
              <a:ext uri="{FF2B5EF4-FFF2-40B4-BE49-F238E27FC236}">
                <a16:creationId xmlns:a16="http://schemas.microsoft.com/office/drawing/2014/main" id="{A861A8D4-618F-224E-AA17-A789A5C54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5"/>
          <a:stretch/>
        </p:blipFill>
        <p:spPr>
          <a:xfrm>
            <a:off x="1206399" y="-53861"/>
            <a:ext cx="7287324" cy="6963443"/>
          </a:xfrm>
          <a:prstGeom prst="rect">
            <a:avLst/>
          </a:prstGeom>
        </p:spPr>
      </p:pic>
      <p:pic>
        <p:nvPicPr>
          <p:cNvPr id="28" name="Boston Celtics" descr="Boston Celtics Logo">
            <a:extLst>
              <a:ext uri="{FF2B5EF4-FFF2-40B4-BE49-F238E27FC236}">
                <a16:creationId xmlns:a16="http://schemas.microsoft.com/office/drawing/2014/main" id="{B31A670B-545C-4B43-A8A1-407A4E77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91" y="4433061"/>
            <a:ext cx="933712" cy="9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Brooklyn Nets" descr="Brooklyn Nets Logo">
            <a:extLst>
              <a:ext uri="{FF2B5EF4-FFF2-40B4-BE49-F238E27FC236}">
                <a16:creationId xmlns:a16="http://schemas.microsoft.com/office/drawing/2014/main" id="{91759945-0A3C-6349-BA36-D3E009FE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73" y="17438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Toronto Raptors" descr="Toronto Raptors Logo">
            <a:extLst>
              <a:ext uri="{FF2B5EF4-FFF2-40B4-BE49-F238E27FC236}">
                <a16:creationId xmlns:a16="http://schemas.microsoft.com/office/drawing/2014/main" id="{0B9C4237-4140-F144-ADB8-C8BF003C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59" y="2931644"/>
            <a:ext cx="768607" cy="7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Milwaukee Bucks" descr="Milwaukee Bucks Logo">
            <a:extLst>
              <a:ext uri="{FF2B5EF4-FFF2-40B4-BE49-F238E27FC236}">
                <a16:creationId xmlns:a16="http://schemas.microsoft.com/office/drawing/2014/main" id="{9BCCE922-50D1-CC40-84F6-F3E5C242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19" y="3393227"/>
            <a:ext cx="608107" cy="6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Chicago Bulls" descr="Chicago Bulls Logo">
            <a:extLst>
              <a:ext uri="{FF2B5EF4-FFF2-40B4-BE49-F238E27FC236}">
                <a16:creationId xmlns:a16="http://schemas.microsoft.com/office/drawing/2014/main" id="{284E88C3-6293-E345-B348-05B337BB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29" y="4561444"/>
            <a:ext cx="805329" cy="80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Miami Heat" descr="Miami Heat Logo PNG Transparent &amp; SVG Vector - Freebie Supply">
            <a:extLst>
              <a:ext uri="{FF2B5EF4-FFF2-40B4-BE49-F238E27FC236}">
                <a16:creationId xmlns:a16="http://schemas.microsoft.com/office/drawing/2014/main" id="{6F558B29-B001-5942-9C82-CC482FDF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570" y="4187090"/>
            <a:ext cx="832605" cy="117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LA Lakers" descr="Los Angeles Lakers Logo">
            <a:extLst>
              <a:ext uri="{FF2B5EF4-FFF2-40B4-BE49-F238E27FC236}">
                <a16:creationId xmlns:a16="http://schemas.microsoft.com/office/drawing/2014/main" id="{FBBD5427-D886-F046-8FFF-849DB657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96" y="4433061"/>
            <a:ext cx="915313" cy="91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Utah Jazz" descr="Utah Jazz Logo">
            <a:extLst>
              <a:ext uri="{FF2B5EF4-FFF2-40B4-BE49-F238E27FC236}">
                <a16:creationId xmlns:a16="http://schemas.microsoft.com/office/drawing/2014/main" id="{AA0EFF57-EE48-5C46-9172-B96AD5C8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54" y="4663153"/>
            <a:ext cx="876247" cy="87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Houston Rockets" descr="Houston Rockets Logo">
            <a:extLst>
              <a:ext uri="{FF2B5EF4-FFF2-40B4-BE49-F238E27FC236}">
                <a16:creationId xmlns:a16="http://schemas.microsoft.com/office/drawing/2014/main" id="{986594F7-1FF1-9044-A297-CF82319E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61" y="4561444"/>
            <a:ext cx="876247" cy="87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olden State Warriors" descr="Golden State Warriors Logo">
            <a:extLst>
              <a:ext uri="{FF2B5EF4-FFF2-40B4-BE49-F238E27FC236}">
                <a16:creationId xmlns:a16="http://schemas.microsoft.com/office/drawing/2014/main" id="{82AC7D52-C902-3540-AA19-0E0B4A4BA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86" y="3248442"/>
            <a:ext cx="805330" cy="80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7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/>
      <p:bldP spid="26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B9E72-CE78-0447-B031-A5D72EBE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DDB36A-24A4-7347-A93C-62B1F88E396F}"/>
              </a:ext>
            </a:extLst>
          </p:cNvPr>
          <p:cNvSpPr/>
          <p:nvPr/>
        </p:nvSpPr>
        <p:spPr>
          <a:xfrm>
            <a:off x="4909060" y="3760970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D96BBA2A-0B61-9245-BF7C-A66751B7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74" y="295097"/>
            <a:ext cx="3571988" cy="12737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Total Tweets </a:t>
            </a:r>
            <a:br>
              <a:rPr lang="en-US" dirty="0"/>
            </a:br>
            <a:r>
              <a:rPr lang="en-US" dirty="0"/>
              <a:t>per Month</a:t>
            </a:r>
          </a:p>
        </p:txBody>
      </p:sp>
      <p:sp>
        <p:nvSpPr>
          <p:cNvPr id="50" name="Rectangle 49" descr="Bar chart">
            <a:extLst>
              <a:ext uri="{FF2B5EF4-FFF2-40B4-BE49-F238E27FC236}">
                <a16:creationId xmlns:a16="http://schemas.microsoft.com/office/drawing/2014/main" id="{BBA3B13B-98E2-4F42-AC8B-4E811076EF0D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2AE649-05F7-B148-B9B0-1E070D5232E4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pic>
        <p:nvPicPr>
          <p:cNvPr id="24" name="Bar plot" descr="Chart, histogram&#10;&#10;Description automatically generated">
            <a:extLst>
              <a:ext uri="{FF2B5EF4-FFF2-40B4-BE49-F238E27FC236}">
                <a16:creationId xmlns:a16="http://schemas.microsoft.com/office/drawing/2014/main" id="{D69FB393-99B0-2946-936E-9287D4B8F8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6" r="12685"/>
          <a:stretch/>
        </p:blipFill>
        <p:spPr>
          <a:xfrm>
            <a:off x="1337072" y="65017"/>
            <a:ext cx="6175352" cy="672201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B9CA92-1620-A74B-8FD8-25EB3C98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060" y="1924019"/>
            <a:ext cx="3571988" cy="402854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Longest season in NBA history</a:t>
            </a:r>
          </a:p>
          <a:p>
            <a:r>
              <a:rPr lang="en-US" sz="2000" dirty="0"/>
              <a:t>Season suspended on March 11, 2020 due to COVID-19</a:t>
            </a:r>
          </a:p>
          <a:p>
            <a:r>
              <a:rPr lang="en-US" sz="2000" dirty="0"/>
              <a:t>Season restarted on July 31, 2020</a:t>
            </a:r>
          </a:p>
          <a:p>
            <a:r>
              <a:rPr lang="en-US" sz="2000" dirty="0"/>
              <a:t>Players strike on August 26, 2020 to protest the police shooting of Jacob Blake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23EC134-A7B9-2847-AACB-BD0B259FE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14" t="38155" r="1853" b="43835"/>
          <a:stretch/>
        </p:blipFill>
        <p:spPr>
          <a:xfrm>
            <a:off x="424693" y="3844076"/>
            <a:ext cx="766130" cy="12737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B7C48A-C402-DD41-AFBC-22D25D0B2E7B}"/>
              </a:ext>
            </a:extLst>
          </p:cNvPr>
          <p:cNvCxnSpPr>
            <a:cxnSpLocks/>
          </p:cNvCxnSpPr>
          <p:nvPr/>
        </p:nvCxnSpPr>
        <p:spPr>
          <a:xfrm>
            <a:off x="2904996" y="1096287"/>
            <a:ext cx="200755" cy="157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CF65F1A-B19B-5944-B7BB-B630160BB528}"/>
              </a:ext>
            </a:extLst>
          </p:cNvPr>
          <p:cNvSpPr txBox="1">
            <a:spLocks/>
          </p:cNvSpPr>
          <p:nvPr/>
        </p:nvSpPr>
        <p:spPr>
          <a:xfrm>
            <a:off x="2352717" y="295097"/>
            <a:ext cx="1484177" cy="801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Season suspended due to </a:t>
            </a:r>
            <a:r>
              <a:rPr lang="en-US" sz="1400" b="1" dirty="0"/>
              <a:t>COVID-19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A54A8B8-974F-0347-8DF7-D60CB9D81D69}"/>
              </a:ext>
            </a:extLst>
          </p:cNvPr>
          <p:cNvSpPr txBox="1">
            <a:spLocks/>
          </p:cNvSpPr>
          <p:nvPr/>
        </p:nvSpPr>
        <p:spPr>
          <a:xfrm>
            <a:off x="3658030" y="2135529"/>
            <a:ext cx="1484177" cy="612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Season restarted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B0BB57-F0F5-D949-92B7-A6E6CD3873F7}"/>
              </a:ext>
            </a:extLst>
          </p:cNvPr>
          <p:cNvCxnSpPr>
            <a:cxnSpLocks/>
          </p:cNvCxnSpPr>
          <p:nvPr/>
        </p:nvCxnSpPr>
        <p:spPr>
          <a:xfrm>
            <a:off x="4493947" y="2671482"/>
            <a:ext cx="382928" cy="61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C6E1C7-44CE-2B45-8543-186345DBBB3A}"/>
              </a:ext>
            </a:extLst>
          </p:cNvPr>
          <p:cNvCxnSpPr>
            <a:cxnSpLocks/>
          </p:cNvCxnSpPr>
          <p:nvPr/>
        </p:nvCxnSpPr>
        <p:spPr>
          <a:xfrm>
            <a:off x="4909060" y="1122474"/>
            <a:ext cx="382928" cy="61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2944F86-50F1-994C-92D7-9527198507D4}"/>
              </a:ext>
            </a:extLst>
          </p:cNvPr>
          <p:cNvSpPr txBox="1">
            <a:spLocks/>
          </p:cNvSpPr>
          <p:nvPr/>
        </p:nvSpPr>
        <p:spPr>
          <a:xfrm>
            <a:off x="4269466" y="615946"/>
            <a:ext cx="938165" cy="612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Players’ strike</a:t>
            </a:r>
          </a:p>
        </p:txBody>
      </p:sp>
      <p:pic>
        <p:nvPicPr>
          <p:cNvPr id="3080" name="Start sign" descr="Pause Button PNG Transparent Images | PNG All">
            <a:extLst>
              <a:ext uri="{FF2B5EF4-FFF2-40B4-BE49-F238E27FC236}">
                <a16:creationId xmlns:a16="http://schemas.microsoft.com/office/drawing/2014/main" id="{D1950E0C-06C8-D842-B96C-737206FA9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1" t="12271" r="35071" b="-1"/>
          <a:stretch/>
        </p:blipFill>
        <p:spPr bwMode="auto">
          <a:xfrm>
            <a:off x="6096001" y="565150"/>
            <a:ext cx="308884" cy="2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Stop sign" descr="Pause Button PNG Transparent Images | PNG All">
            <a:extLst>
              <a:ext uri="{FF2B5EF4-FFF2-40B4-BE49-F238E27FC236}">
                <a16:creationId xmlns:a16="http://schemas.microsoft.com/office/drawing/2014/main" id="{B73BA017-7F1A-5F41-9252-434DD141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2" b="-4310"/>
          <a:stretch/>
        </p:blipFill>
        <p:spPr bwMode="auto">
          <a:xfrm>
            <a:off x="6096000" y="3957562"/>
            <a:ext cx="308884" cy="3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4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Text Data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0CE2-5240-6C4E-B331-A1028C19FA03}"/>
              </a:ext>
            </a:extLst>
          </p:cNvPr>
          <p:cNvSpPr txBox="1"/>
          <p:nvPr/>
        </p:nvSpPr>
        <p:spPr>
          <a:xfrm>
            <a:off x="3866737" y="1941698"/>
            <a:ext cx="486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 @</a:t>
            </a:r>
            <a:r>
              <a:rPr lang="en-US" dirty="0" err="1"/>
              <a:t>DadJokes</a:t>
            </a:r>
            <a:r>
              <a:rPr lang="en-US" dirty="0"/>
              <a:t>: Why don't eggs 🥚 tell jokes? They'd crack each other up! 😂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Twitter logo (Top)">
            <a:extLst>
              <a:ext uri="{FF2B5EF4-FFF2-40B4-BE49-F238E27FC236}">
                <a16:creationId xmlns:a16="http://schemas.microsoft.com/office/drawing/2014/main" id="{B0296E88-8760-F04C-8710-FA53C612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76" y="1969632"/>
            <a:ext cx="355661" cy="289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B5D8C1-3809-A649-8D09-2923327FE88B}"/>
              </a:ext>
            </a:extLst>
          </p:cNvPr>
          <p:cNvSpPr txBox="1"/>
          <p:nvPr/>
        </p:nvSpPr>
        <p:spPr>
          <a:xfrm>
            <a:off x="3866737" y="5783968"/>
            <a:ext cx="48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 jokes crack</a:t>
            </a:r>
          </a:p>
        </p:txBody>
      </p:sp>
      <p:pic>
        <p:nvPicPr>
          <p:cNvPr id="17" name="Twitter logo (Bottom)">
            <a:extLst>
              <a:ext uri="{FF2B5EF4-FFF2-40B4-BE49-F238E27FC236}">
                <a16:creationId xmlns:a16="http://schemas.microsoft.com/office/drawing/2014/main" id="{A6FAF1E9-09A6-364B-95C1-1EA33066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76" y="5811902"/>
            <a:ext cx="355661" cy="289154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78E12490-64A0-E44D-A511-C0D7137A8E88}"/>
              </a:ext>
            </a:extLst>
          </p:cNvPr>
          <p:cNvSpPr/>
          <p:nvPr/>
        </p:nvSpPr>
        <p:spPr>
          <a:xfrm>
            <a:off x="5631247" y="2728451"/>
            <a:ext cx="929502" cy="2999521"/>
          </a:xfrm>
          <a:prstGeom prst="downArrow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8DE03C-C03F-6F4F-A6BE-0B9892AC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457" y="2921024"/>
            <a:ext cx="6949663" cy="23406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URLs, RT, Usernames, &amp; Emojis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Punctuation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Lower Case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Stop Words (~ 1,000 words)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D32DD824-64CC-6C4B-8052-04A310187956}"/>
              </a:ext>
            </a:extLst>
          </p:cNvPr>
          <p:cNvSpPr/>
          <p:nvPr/>
        </p:nvSpPr>
        <p:spPr>
          <a:xfrm>
            <a:off x="1544246" y="3020214"/>
            <a:ext cx="1378710" cy="2331157"/>
          </a:xfrm>
          <a:prstGeom prst="chevron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AC0B591-E0FD-754A-B5EE-32EC19187DAE}"/>
              </a:ext>
            </a:extLst>
          </p:cNvPr>
          <p:cNvSpPr/>
          <p:nvPr/>
        </p:nvSpPr>
        <p:spPr>
          <a:xfrm>
            <a:off x="568530" y="3020532"/>
            <a:ext cx="1378710" cy="2331157"/>
          </a:xfrm>
          <a:prstGeom prst="chevron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R Logo">
            <a:extLst>
              <a:ext uri="{FF2B5EF4-FFF2-40B4-BE49-F238E27FC236}">
                <a16:creationId xmlns:a16="http://schemas.microsoft.com/office/drawing/2014/main" id="{F476BB3B-DA04-3849-B7ED-1A6AA5F1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422520"/>
            <a:ext cx="1713765" cy="13255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sp>
        <p:nvSpPr>
          <p:cNvPr id="23" name="Rectangle 22" descr="Database">
            <a:extLst>
              <a:ext uri="{FF2B5EF4-FFF2-40B4-BE49-F238E27FC236}">
                <a16:creationId xmlns:a16="http://schemas.microsoft.com/office/drawing/2014/main" id="{7E117E73-0DB9-C04A-8202-B9FDE0E7B7EA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237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 animBg="1"/>
      <p:bldP spid="20" grpId="0" uiExpand="1" build="p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82"/>
            <a:ext cx="10515600" cy="367553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Text Mining Approach: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8800" dirty="0"/>
              <a:t>Bag of Words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EC00867E-F4A9-CE44-A581-96A8FBA8E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3" r="17607"/>
          <a:stretch/>
        </p:blipFill>
        <p:spPr>
          <a:xfrm>
            <a:off x="4177554" y="2579050"/>
            <a:ext cx="3334870" cy="3209455"/>
          </a:xfrm>
          <a:prstGeom prst="rect">
            <a:avLst/>
          </a:prstGeom>
        </p:spPr>
      </p:pic>
      <p:pic>
        <p:nvPicPr>
          <p:cNvPr id="34" name="Graphic 33" descr="Shopping bag outline">
            <a:extLst>
              <a:ext uri="{FF2B5EF4-FFF2-40B4-BE49-F238E27FC236}">
                <a16:creationId xmlns:a16="http://schemas.microsoft.com/office/drawing/2014/main" id="{2A0E7361-234B-584A-BA56-907A1B952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7371" y="-319258"/>
            <a:ext cx="7177258" cy="7177258"/>
          </a:xfrm>
          <a:prstGeom prst="rect">
            <a:avLst/>
          </a:prstGeom>
        </p:spPr>
      </p:pic>
      <p:sp>
        <p:nvSpPr>
          <p:cNvPr id="35" name="Rectangle 34" descr="Database">
            <a:extLst>
              <a:ext uri="{FF2B5EF4-FFF2-40B4-BE49-F238E27FC236}">
                <a16:creationId xmlns:a16="http://schemas.microsoft.com/office/drawing/2014/main" id="{8DA81C2F-F935-E247-82D7-7A5B3AA0FFD7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301</Words>
  <Application>Microsoft Macintosh PowerPoint</Application>
  <PresentationFormat>Widescreen</PresentationFormat>
  <Paragraphs>95</Paragraphs>
  <Slides>17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AvenirNext LT Pro Medium</vt:lpstr>
      <vt:lpstr>Calibri</vt:lpstr>
      <vt:lpstr>Posterama</vt:lpstr>
      <vt:lpstr>ExploreVTI</vt:lpstr>
      <vt:lpstr>Tweet Analysis</vt:lpstr>
      <vt:lpstr>How has Nike’s brand performed compared to competitors during the 2019-20 NBA Season?</vt:lpstr>
      <vt:lpstr>Outline</vt:lpstr>
      <vt:lpstr>Data Overview</vt:lpstr>
      <vt:lpstr>Feature Engineering</vt:lpstr>
      <vt:lpstr>Total Tweets  per Region</vt:lpstr>
      <vt:lpstr>Total Tweets  per Month</vt:lpstr>
      <vt:lpstr>Text Data Processing</vt:lpstr>
      <vt:lpstr>Text Mining Approach:   Bag of Words</vt:lpstr>
      <vt:lpstr>PowerPoint Presentation</vt:lpstr>
      <vt:lpstr>PowerPoint Presentation</vt:lpstr>
      <vt:lpstr>Frequencies</vt:lpstr>
      <vt:lpstr>Sponsored Players</vt:lpstr>
      <vt:lpstr>Associations</vt:lpstr>
      <vt:lpstr>Recommendations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Analysis</dc:title>
  <dc:creator>Jack Daoud</dc:creator>
  <cp:lastModifiedBy>Jack Daoud</cp:lastModifiedBy>
  <cp:revision>88</cp:revision>
  <dcterms:created xsi:type="dcterms:W3CDTF">2021-01-16T20:45:38Z</dcterms:created>
  <dcterms:modified xsi:type="dcterms:W3CDTF">2021-01-20T06:49:51Z</dcterms:modified>
</cp:coreProperties>
</file>